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40C65A7-8B26-4A69-8D39-33E1F94D6814}">
  <a:tblStyle styleId="{940C65A7-8B26-4A69-8D39-33E1F94D68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5.xml"/><Relationship Id="rId33" Type="http://schemas.openxmlformats.org/officeDocument/2006/relationships/font" Target="fonts/Lato-italic.fntdata"/><Relationship Id="rId10" Type="http://schemas.openxmlformats.org/officeDocument/2006/relationships/slide" Target="slides/slide4.xml"/><Relationship Id="rId32" Type="http://schemas.openxmlformats.org/officeDocument/2006/relationships/font" Target="fonts/La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Lato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ad187013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ad187013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cad187013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cad187013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04810b1cc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04810b1cc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04810b1cc_3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04810b1cc_3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04810b1cc_3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04810b1cc_3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04810b1cc_3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d04810b1cc_3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04810b1cc_3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04810b1cc_3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04810b1cc_3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04810b1cc_3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d04810b1cc_3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d04810b1cc_3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be2a0179ab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be2a0179ab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e2a0179ab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e2a0179ab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e2a0179ab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e2a0179ab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be2a0179ab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be2a0179a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bd3d9c78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bd3d9c78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04810b1c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04810b1c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04810b1c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04810b1c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04810b1cc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04810b1c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ad187013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ad187013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ad1870139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ad1870139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arxiv.org/search/cs?searchtype=author&amp;query=Girshick%2C+R" TargetMode="External"/><Relationship Id="rId4" Type="http://schemas.openxmlformats.org/officeDocument/2006/relationships/hyperlink" Target="https://arxiv.org/search/cs?searchtype=author&amp;query=Donahue%2C+J" TargetMode="External"/><Relationship Id="rId11" Type="http://schemas.openxmlformats.org/officeDocument/2006/relationships/hyperlink" Target="https://ieeexplore.ieee.org/document/7486599/" TargetMode="External"/><Relationship Id="rId10" Type="http://schemas.openxmlformats.org/officeDocument/2006/relationships/hyperlink" Target="https://arxiv.org/search/cs?searchtype=author&amp;query=Zisserman%2C+A" TargetMode="External"/><Relationship Id="rId12" Type="http://schemas.openxmlformats.org/officeDocument/2006/relationships/hyperlink" Target="https://arxiv.org/pdf/1504.08083.pdf" TargetMode="External"/><Relationship Id="rId9" Type="http://schemas.openxmlformats.org/officeDocument/2006/relationships/hyperlink" Target="https://arxiv.org/search/cs?searchtype=author&amp;query=Simonyan%2C+K" TargetMode="External"/><Relationship Id="rId5" Type="http://schemas.openxmlformats.org/officeDocument/2006/relationships/hyperlink" Target="https://arxiv.org/search/cs?searchtype=author&amp;query=Darrell%2C+T" TargetMode="External"/><Relationship Id="rId6" Type="http://schemas.openxmlformats.org/officeDocument/2006/relationships/hyperlink" Target="https://arxiv.org/search/cs?searchtype=author&amp;query=Malik%2C+J" TargetMode="External"/><Relationship Id="rId7" Type="http://schemas.openxmlformats.org/officeDocument/2006/relationships/hyperlink" Target="https://arxiv.org/abs/1311.2524" TargetMode="External"/><Relationship Id="rId8" Type="http://schemas.openxmlformats.org/officeDocument/2006/relationships/hyperlink" Target="https://www.researchgate.net/publication/262270555_Selective_Search_for_Object_Recognitio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452" y="27028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CV Project - Team “Kuch bhi”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5872800" y="3343675"/>
            <a:ext cx="3271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Team Members: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2018101033 - Jay Sharma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2018102021 - Tanmay Garg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2018102040 - </a:t>
            </a: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Shantanu Agrawal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2020900019 - </a:t>
            </a: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Anirudh Polatpally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Non Maximum </a:t>
            </a:r>
            <a:r>
              <a:rPr lang="en" sz="2440">
                <a:latin typeface="Arial"/>
                <a:ea typeface="Arial"/>
                <a:cs typeface="Arial"/>
                <a:sym typeface="Arial"/>
              </a:rPr>
              <a:t>Suppression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2"/>
          <p:cNvSpPr txBox="1"/>
          <p:nvPr>
            <p:ph idx="1" type="body"/>
          </p:nvPr>
        </p:nvSpPr>
        <p:spPr>
          <a:xfrm>
            <a:off x="662175" y="2078875"/>
            <a:ext cx="8395200" cy="23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 multiple bounding boxes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 boxes with low confidence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 a box with highest confidence 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Removes lower scoring boxes which have an IoU greater than iou_threshold with the highest scoring box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Training 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3"/>
          <p:cNvSpPr txBox="1"/>
          <p:nvPr>
            <p:ph idx="1" type="body"/>
          </p:nvPr>
        </p:nvSpPr>
        <p:spPr>
          <a:xfrm>
            <a:off x="729325" y="2078875"/>
            <a:ext cx="63750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Obtained feature vectors for each image in 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set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Obtained proposals from these vectors using selective search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Trained model using these proposals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Initially trained classification head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Subsequently trained regression head.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Classification Accuracy Curves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0" y="1943844"/>
            <a:ext cx="9144000" cy="2300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11">
                <a:latin typeface="Arial"/>
                <a:ea typeface="Arial"/>
                <a:cs typeface="Arial"/>
                <a:sym typeface="Arial"/>
              </a:rPr>
              <a:t>Classification Loss Curves</a:t>
            </a:r>
            <a:endParaRPr sz="271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22743"/>
            <a:ext cx="9144001" cy="2323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</a:t>
            </a:r>
            <a:r>
              <a:rPr lang="en"/>
              <a:t> Loss Curves</a:t>
            </a:r>
            <a:endParaRPr/>
          </a:p>
        </p:txBody>
      </p:sp>
      <p:pic>
        <p:nvPicPr>
          <p:cNvPr id="209" name="Google Shape;2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60592"/>
            <a:ext cx="9144000" cy="2346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/>
          </a:p>
        </p:txBody>
      </p:sp>
      <p:graphicFrame>
        <p:nvGraphicFramePr>
          <p:cNvPr id="215" name="Google Shape;215;p27"/>
          <p:cNvGraphicFramePr/>
          <p:nvPr/>
        </p:nvGraphicFramePr>
        <p:xfrm>
          <a:off x="50" y="228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{940C65A7-8B26-4A69-8D39-33E1F94D6814}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82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Model Backbone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Train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Accuracy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Val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Accuracy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Test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Accuracy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Classifier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Loss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(Train)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Classifier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Loss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(Val)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Regressor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Loss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(Train)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Regressor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Loss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(Val)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mAP</a:t>
                      </a:r>
                      <a:endParaRPr b="1" sz="1300"/>
                    </a:p>
                  </a:txBody>
                  <a:tcPr marT="91425" marB="91425" marR="91425" marL="91425"/>
                </a:tc>
              </a:tr>
              <a:tr h="41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Resnet50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64.5%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59.9%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57.1%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0.297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0.335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0.362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0.385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62.8%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41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VGG16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60.1%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56.4%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53.7%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0.311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0.369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0.384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0.438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59.4%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MobileNetV2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55.1%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52.3%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48.6%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0.323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0.371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0.419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0.441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55.9%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Results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700" y="51563"/>
            <a:ext cx="6527499" cy="5040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Results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850" y="23850"/>
            <a:ext cx="5563700" cy="509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25" y="2396025"/>
            <a:ext cx="3383749" cy="2593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Inferences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0"/>
          <p:cNvSpPr txBox="1"/>
          <p:nvPr>
            <p:ph idx="1" type="body"/>
          </p:nvPr>
        </p:nvSpPr>
        <p:spPr>
          <a:xfrm>
            <a:off x="729325" y="2078875"/>
            <a:ext cx="7417800" cy="23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marR="0" rtl="0" algn="l">
              <a:lnSpc>
                <a:spcPct val="91283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We could not not achieve the results as good as the original paper, which can be attributed equally to having less experience with hyper-parameter tuning and limited computational resources.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9128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 general, the results are in the order: Resnet50 &gt; VGG16 &gt; MobileNetV2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9128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Fast RCNN is much more feasible to train compared to RCNN, with no significant hit to accuracy.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9128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Faster RCNN is supposed to even better, but we could not get it to work.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9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Reference(s)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3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91283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Rich feature hierarchies for accurate object detection and semantic segmentation - </a:t>
            </a:r>
            <a:r>
              <a:rPr lang="en" sz="16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Ross Girshick</a:t>
            </a: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6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Jeff Donahue</a:t>
            </a: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6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Trevor Darrell</a:t>
            </a: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6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Jitendra Malik</a:t>
            </a: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(CVPR 2014) - </a:t>
            </a:r>
            <a:r>
              <a:rPr lang="en" sz="1600" u="sng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9128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Selective Search for Object Recognition - </a:t>
            </a: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Uijlings, Jasper &amp; Sande, K. &amp; Gevers, T. &amp; Smeulders, A.W.M. (IJCV 2013) - </a:t>
            </a:r>
            <a:r>
              <a:rPr lang="en" sz="1600" u="sng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9128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Very Deep Convolutional Networks for Large-Scale Image Recognition - </a:t>
            </a:r>
            <a:r>
              <a:rPr lang="en" sz="16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Karen Simonyan</a:t>
            </a: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6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Andrew Zisserman</a:t>
            </a: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(ICLR 2014) - </a:t>
            </a:r>
            <a:r>
              <a:rPr lang="en" sz="1600" u="sng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9128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333333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Fast R-CNN -</a:t>
            </a:r>
            <a:r>
              <a:rPr lang="en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Ross Girshick (ICCV 2015), 2015 - </a:t>
            </a:r>
            <a:r>
              <a:rPr lang="en" sz="1600" u="sng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sz="1600" u="sng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836" y="1525825"/>
            <a:ext cx="7343426" cy="27203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>
            <p:ph type="title"/>
          </p:nvPr>
        </p:nvSpPr>
        <p:spPr>
          <a:xfrm>
            <a:off x="727650" y="12590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RCNN - </a:t>
            </a:r>
            <a:r>
              <a:rPr lang="en" sz="2440">
                <a:latin typeface="Arial"/>
                <a:ea typeface="Arial"/>
                <a:cs typeface="Arial"/>
                <a:sym typeface="Arial"/>
              </a:rPr>
              <a:t>Method - Overview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3155700" y="4398075"/>
            <a:ext cx="298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Fig 1: RCNN workflow 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Source: [1]</a:t>
            </a:r>
            <a:endParaRPr sz="1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 txBox="1"/>
          <p:nvPr/>
        </p:nvSpPr>
        <p:spPr>
          <a:xfrm>
            <a:off x="1323450" y="1740600"/>
            <a:ext cx="64971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latin typeface="Lato"/>
                <a:ea typeface="Lato"/>
                <a:cs typeface="Lato"/>
                <a:sym typeface="Lato"/>
              </a:rPr>
              <a:t>The End</a:t>
            </a:r>
            <a:endParaRPr sz="9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580350" y="12590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Region Proposals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580350" y="1917350"/>
            <a:ext cx="4713600" cy="29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Used Selective Search Algorithm 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Foreground: IoU greater than 0.8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Background: 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IoU lesser than 0.3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Proposal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dimensions - </a:t>
            </a: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224, 224, 3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6575" y="2635225"/>
            <a:ext cx="2621150" cy="171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6076288" y="4414075"/>
            <a:ext cx="298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Fig 2: Selective Search at different scales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Source: [2]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Feature Extraction - CNN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689161" y="1917725"/>
            <a:ext cx="3999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Used VGG-16 as backbone feature extractor.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i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3×3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convolutional layers stacked on top of each other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Max-pooling to reduce volume in between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Fully Connected layers at the end followed by softmax.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layers changed to perform classification and localisation.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0450" y="1598100"/>
            <a:ext cx="4347675" cy="244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/>
        </p:nvSpPr>
        <p:spPr>
          <a:xfrm>
            <a:off x="5565638" y="4272900"/>
            <a:ext cx="298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Fig 3:  VGG16, Source: [3]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Drawbacks of R-CNN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729325" y="2078875"/>
            <a:ext cx="7905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Extremely large amount of time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2 hours per epoch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~8 days for 200 epochs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Prediction time very high (1-2 mins per image)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727800" y="12380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Fast R-CNN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050" y="1652400"/>
            <a:ext cx="7352156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/>
        </p:nvSpPr>
        <p:spPr>
          <a:xfrm>
            <a:off x="3249263" y="4487775"/>
            <a:ext cx="298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Fig 4:  Fast R-CNN, Source: [4]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Fast R-CNN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729450" y="1981363"/>
            <a:ext cx="6093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irectly f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eed Input image to CNN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Obtain Feature Map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Identify and warp features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Perform RoI Pooling for fixed shape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Predict Class label using Softmax layer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Predict Bounding Box using Bounding Box Regression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2965800" y="4158300"/>
            <a:ext cx="61782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Improvement:</a:t>
            </a:r>
            <a:endParaRPr sz="13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Each epoch takes around 60 seconds now</a:t>
            </a:r>
            <a:endParaRPr sz="13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i.e. 3.33 hours per model.</a:t>
            </a:r>
            <a:endParaRPr sz="13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i.e. 20 hours for classification and regression for all 3 models (2*3 = 6 models). </a:t>
            </a:r>
            <a:endParaRPr sz="13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Classification Head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 Classification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output - scores for each of the classes in consideration (21 in our case)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0"/>
          <p:cNvSpPr txBox="1"/>
          <p:nvPr/>
        </p:nvSpPr>
        <p:spPr>
          <a:xfrm>
            <a:off x="5955588" y="4729534"/>
            <a:ext cx="298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Fig 4:  Classification Head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9" name="Google Shape;139;p20"/>
          <p:cNvCxnSpPr>
            <a:stCxn id="140" idx="2"/>
            <a:endCxn id="141" idx="0"/>
          </p:cNvCxnSpPr>
          <p:nvPr/>
        </p:nvCxnSpPr>
        <p:spPr>
          <a:xfrm>
            <a:off x="7446450" y="862039"/>
            <a:ext cx="0" cy="60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42" name="Google Shape;142;p20"/>
          <p:cNvGrpSpPr/>
          <p:nvPr/>
        </p:nvGrpSpPr>
        <p:grpSpPr>
          <a:xfrm>
            <a:off x="6049500" y="555139"/>
            <a:ext cx="2793900" cy="4185825"/>
            <a:chOff x="6049500" y="555139"/>
            <a:chExt cx="2793900" cy="4185825"/>
          </a:xfrm>
        </p:grpSpPr>
        <p:grpSp>
          <p:nvGrpSpPr>
            <p:cNvPr id="143" name="Google Shape;143;p20"/>
            <p:cNvGrpSpPr/>
            <p:nvPr/>
          </p:nvGrpSpPr>
          <p:grpSpPr>
            <a:xfrm>
              <a:off x="6049500" y="555139"/>
              <a:ext cx="2793900" cy="4185825"/>
              <a:chOff x="6049500" y="662575"/>
              <a:chExt cx="2793900" cy="4185825"/>
            </a:xfrm>
          </p:grpSpPr>
          <p:grpSp>
            <p:nvGrpSpPr>
              <p:cNvPr id="144" name="Google Shape;144;p20"/>
              <p:cNvGrpSpPr/>
              <p:nvPr/>
            </p:nvGrpSpPr>
            <p:grpSpPr>
              <a:xfrm>
                <a:off x="6049500" y="1570450"/>
                <a:ext cx="2793900" cy="3277950"/>
                <a:chOff x="5633650" y="910850"/>
                <a:chExt cx="2793900" cy="3277950"/>
              </a:xfrm>
            </p:grpSpPr>
            <p:grpSp>
              <p:nvGrpSpPr>
                <p:cNvPr id="145" name="Google Shape;145;p20"/>
                <p:cNvGrpSpPr/>
                <p:nvPr/>
              </p:nvGrpSpPr>
              <p:grpSpPr>
                <a:xfrm>
                  <a:off x="5667250" y="910850"/>
                  <a:ext cx="2726700" cy="1445100"/>
                  <a:chOff x="5667250" y="1246575"/>
                  <a:chExt cx="2726700" cy="1445100"/>
                </a:xfrm>
              </p:grpSpPr>
              <p:sp>
                <p:nvSpPr>
                  <p:cNvPr id="141" name="Google Shape;141;p20"/>
                  <p:cNvSpPr/>
                  <p:nvPr/>
                </p:nvSpPr>
                <p:spPr>
                  <a:xfrm>
                    <a:off x="5667250" y="1246575"/>
                    <a:ext cx="2726700" cy="322800"/>
                  </a:xfrm>
                  <a:prstGeom prst="rect">
                    <a:avLst/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900"/>
                      <a:t>linear(Input Size - 25088, Output Size - 4096)</a:t>
                    </a:r>
                    <a:endParaRPr sz="900"/>
                  </a:p>
                </p:txBody>
              </p:sp>
              <p:cxnSp>
                <p:nvCxnSpPr>
                  <p:cNvPr id="146" name="Google Shape;146;p20"/>
                  <p:cNvCxnSpPr>
                    <a:stCxn id="141" idx="2"/>
                    <a:endCxn id="147" idx="0"/>
                  </p:cNvCxnSpPr>
                  <p:nvPr/>
                </p:nvCxnSpPr>
                <p:spPr>
                  <a:xfrm>
                    <a:off x="7030600" y="1569375"/>
                    <a:ext cx="0" cy="11223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sp>
                <p:nvSpPr>
                  <p:cNvPr id="148" name="Google Shape;148;p20"/>
                  <p:cNvSpPr/>
                  <p:nvPr/>
                </p:nvSpPr>
                <p:spPr>
                  <a:xfrm>
                    <a:off x="6726550" y="1721775"/>
                    <a:ext cx="6081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ReLU</a:t>
                    </a:r>
                    <a:endParaRPr sz="1200"/>
                  </a:p>
                </p:txBody>
              </p:sp>
              <p:sp>
                <p:nvSpPr>
                  <p:cNvPr id="149" name="Google Shape;149;p20"/>
                  <p:cNvSpPr/>
                  <p:nvPr/>
                </p:nvSpPr>
                <p:spPr>
                  <a:xfrm>
                    <a:off x="6467950" y="2168164"/>
                    <a:ext cx="11253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Dropout - 0.5</a:t>
                    </a:r>
                    <a:endParaRPr sz="1200"/>
                  </a:p>
                </p:txBody>
              </p:sp>
            </p:grpSp>
            <p:grpSp>
              <p:nvGrpSpPr>
                <p:cNvPr id="150" name="Google Shape;150;p20"/>
                <p:cNvGrpSpPr/>
                <p:nvPr/>
              </p:nvGrpSpPr>
              <p:grpSpPr>
                <a:xfrm>
                  <a:off x="5667250" y="2355949"/>
                  <a:ext cx="2726700" cy="1463700"/>
                  <a:chOff x="5667250" y="672572"/>
                  <a:chExt cx="2726700" cy="1463700"/>
                </a:xfrm>
              </p:grpSpPr>
              <p:sp>
                <p:nvSpPr>
                  <p:cNvPr id="147" name="Google Shape;147;p20"/>
                  <p:cNvSpPr/>
                  <p:nvPr/>
                </p:nvSpPr>
                <p:spPr>
                  <a:xfrm>
                    <a:off x="5667250" y="672572"/>
                    <a:ext cx="2726700" cy="369300"/>
                  </a:xfrm>
                  <a:prstGeom prst="rect">
                    <a:avLst/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900"/>
                      <a:t>linear(Input Size - </a:t>
                    </a:r>
                    <a:r>
                      <a:rPr lang="en" sz="900"/>
                      <a:t>4096</a:t>
                    </a:r>
                    <a:r>
                      <a:rPr lang="en" sz="900"/>
                      <a:t>, Output Size - 4096)</a:t>
                    </a:r>
                    <a:endParaRPr sz="900"/>
                  </a:p>
                </p:txBody>
              </p:sp>
              <p:cxnSp>
                <p:nvCxnSpPr>
                  <p:cNvPr id="151" name="Google Shape;151;p20"/>
                  <p:cNvCxnSpPr>
                    <a:stCxn id="147" idx="2"/>
                    <a:endCxn id="152" idx="0"/>
                  </p:cNvCxnSpPr>
                  <p:nvPr/>
                </p:nvCxnSpPr>
                <p:spPr>
                  <a:xfrm>
                    <a:off x="7030600" y="1041872"/>
                    <a:ext cx="0" cy="10944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sp>
                <p:nvSpPr>
                  <p:cNvPr id="153" name="Google Shape;153;p20"/>
                  <p:cNvSpPr/>
                  <p:nvPr/>
                </p:nvSpPr>
                <p:spPr>
                  <a:xfrm>
                    <a:off x="6726550" y="1205974"/>
                    <a:ext cx="6081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ReLU</a:t>
                    </a:r>
                    <a:endParaRPr sz="1200"/>
                  </a:p>
                </p:txBody>
              </p:sp>
              <p:sp>
                <p:nvSpPr>
                  <p:cNvPr id="154" name="Google Shape;154;p20"/>
                  <p:cNvSpPr/>
                  <p:nvPr/>
                </p:nvSpPr>
                <p:spPr>
                  <a:xfrm>
                    <a:off x="6467950" y="1671046"/>
                    <a:ext cx="11253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Dropout - 0.5</a:t>
                    </a:r>
                    <a:endParaRPr sz="1200"/>
                  </a:p>
                </p:txBody>
              </p:sp>
            </p:grpSp>
            <p:sp>
              <p:nvSpPr>
                <p:cNvPr id="152" name="Google Shape;152;p20"/>
                <p:cNvSpPr/>
                <p:nvPr/>
              </p:nvSpPr>
              <p:spPr>
                <a:xfrm>
                  <a:off x="5633650" y="3819500"/>
                  <a:ext cx="2793900" cy="369300"/>
                </a:xfrm>
                <a:prstGeom prst="rect">
                  <a:avLst/>
                </a:prstGeom>
                <a:solidFill>
                  <a:schemeClr val="lt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900"/>
                    <a:t>linear(Input Size - 4096, Output Size - Num_Classes)</a:t>
                  </a:r>
                  <a:endParaRPr sz="900"/>
                </a:p>
              </p:txBody>
            </p:sp>
          </p:grpSp>
          <p:sp>
            <p:nvSpPr>
              <p:cNvPr id="140" name="Google Shape;140;p20"/>
              <p:cNvSpPr/>
              <p:nvPr/>
            </p:nvSpPr>
            <p:spPr>
              <a:xfrm>
                <a:off x="6112200" y="662575"/>
                <a:ext cx="2668500" cy="3069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Conv2d(</a:t>
                </a:r>
                <a:r>
                  <a:rPr lang="en" sz="900"/>
                  <a:t>Input Size - N, Output Size - </a:t>
                </a:r>
                <a:r>
                  <a:rPr lang="en" sz="900"/>
                  <a:t>512</a:t>
                </a:r>
                <a:r>
                  <a:rPr lang="en" sz="900"/>
                  <a:t>)</a:t>
                </a:r>
                <a:endParaRPr sz="900"/>
              </a:p>
            </p:txBody>
          </p:sp>
        </p:grpSp>
        <p:sp>
          <p:nvSpPr>
            <p:cNvPr id="155" name="Google Shape;155;p20"/>
            <p:cNvSpPr/>
            <p:nvPr/>
          </p:nvSpPr>
          <p:spPr>
            <a:xfrm>
              <a:off x="7070400" y="969475"/>
              <a:ext cx="680100" cy="2940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Flatten</a:t>
              </a:r>
              <a:endParaRPr sz="1200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Regression </a:t>
            </a:r>
            <a:r>
              <a:rPr lang="en" sz="2440">
                <a:latin typeface="Arial"/>
                <a:ea typeface="Arial"/>
                <a:cs typeface="Arial"/>
                <a:sym typeface="Arial"/>
              </a:rPr>
              <a:t>Head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1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 Bounding Box Regression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output - Predicted Bounding Box (4 values)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5955588" y="4754400"/>
            <a:ext cx="298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Fig 5:  Regression Head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3" name="Google Shape;163;p21"/>
          <p:cNvCxnSpPr/>
          <p:nvPr/>
        </p:nvCxnSpPr>
        <p:spPr>
          <a:xfrm>
            <a:off x="7446450" y="862039"/>
            <a:ext cx="0" cy="60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64" name="Google Shape;164;p21"/>
          <p:cNvGrpSpPr/>
          <p:nvPr/>
        </p:nvGrpSpPr>
        <p:grpSpPr>
          <a:xfrm>
            <a:off x="6036075" y="568564"/>
            <a:ext cx="2793900" cy="4185825"/>
            <a:chOff x="6049500" y="555139"/>
            <a:chExt cx="2793900" cy="4185825"/>
          </a:xfrm>
        </p:grpSpPr>
        <p:grpSp>
          <p:nvGrpSpPr>
            <p:cNvPr id="165" name="Google Shape;165;p21"/>
            <p:cNvGrpSpPr/>
            <p:nvPr/>
          </p:nvGrpSpPr>
          <p:grpSpPr>
            <a:xfrm>
              <a:off x="6049500" y="555139"/>
              <a:ext cx="2793900" cy="4185825"/>
              <a:chOff x="6049500" y="662575"/>
              <a:chExt cx="2793900" cy="4185825"/>
            </a:xfrm>
          </p:grpSpPr>
          <p:grpSp>
            <p:nvGrpSpPr>
              <p:cNvPr id="166" name="Google Shape;166;p21"/>
              <p:cNvGrpSpPr/>
              <p:nvPr/>
            </p:nvGrpSpPr>
            <p:grpSpPr>
              <a:xfrm>
                <a:off x="6049500" y="1570450"/>
                <a:ext cx="2793900" cy="3277950"/>
                <a:chOff x="5633650" y="910850"/>
                <a:chExt cx="2793900" cy="3277950"/>
              </a:xfrm>
            </p:grpSpPr>
            <p:grpSp>
              <p:nvGrpSpPr>
                <p:cNvPr id="167" name="Google Shape;167;p21"/>
                <p:cNvGrpSpPr/>
                <p:nvPr/>
              </p:nvGrpSpPr>
              <p:grpSpPr>
                <a:xfrm>
                  <a:off x="5667250" y="910850"/>
                  <a:ext cx="2726700" cy="1445100"/>
                  <a:chOff x="5667250" y="1246575"/>
                  <a:chExt cx="2726700" cy="1445100"/>
                </a:xfrm>
              </p:grpSpPr>
              <p:sp>
                <p:nvSpPr>
                  <p:cNvPr id="168" name="Google Shape;168;p21"/>
                  <p:cNvSpPr/>
                  <p:nvPr/>
                </p:nvSpPr>
                <p:spPr>
                  <a:xfrm>
                    <a:off x="5667250" y="1246575"/>
                    <a:ext cx="2726700" cy="322800"/>
                  </a:xfrm>
                  <a:prstGeom prst="rect">
                    <a:avLst/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900"/>
                      <a:t>linear(Input Size - 25088, Output Size - 4096)</a:t>
                    </a:r>
                    <a:endParaRPr sz="900"/>
                  </a:p>
                </p:txBody>
              </p:sp>
              <p:cxnSp>
                <p:nvCxnSpPr>
                  <p:cNvPr id="169" name="Google Shape;169;p21"/>
                  <p:cNvCxnSpPr>
                    <a:stCxn id="168" idx="2"/>
                    <a:endCxn id="170" idx="0"/>
                  </p:cNvCxnSpPr>
                  <p:nvPr/>
                </p:nvCxnSpPr>
                <p:spPr>
                  <a:xfrm>
                    <a:off x="7030600" y="1569375"/>
                    <a:ext cx="0" cy="11223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sp>
                <p:nvSpPr>
                  <p:cNvPr id="171" name="Google Shape;171;p21"/>
                  <p:cNvSpPr/>
                  <p:nvPr/>
                </p:nvSpPr>
                <p:spPr>
                  <a:xfrm>
                    <a:off x="6726550" y="1721775"/>
                    <a:ext cx="6081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ReLU</a:t>
                    </a:r>
                    <a:endParaRPr sz="1200"/>
                  </a:p>
                </p:txBody>
              </p:sp>
              <p:sp>
                <p:nvSpPr>
                  <p:cNvPr id="172" name="Google Shape;172;p21"/>
                  <p:cNvSpPr/>
                  <p:nvPr/>
                </p:nvSpPr>
                <p:spPr>
                  <a:xfrm>
                    <a:off x="6467950" y="2168164"/>
                    <a:ext cx="11253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Dropout - 0.5</a:t>
                    </a:r>
                    <a:endParaRPr sz="1200"/>
                  </a:p>
                </p:txBody>
              </p:sp>
            </p:grpSp>
            <p:grpSp>
              <p:nvGrpSpPr>
                <p:cNvPr id="173" name="Google Shape;173;p21"/>
                <p:cNvGrpSpPr/>
                <p:nvPr/>
              </p:nvGrpSpPr>
              <p:grpSpPr>
                <a:xfrm>
                  <a:off x="5667250" y="2355949"/>
                  <a:ext cx="2726700" cy="1463700"/>
                  <a:chOff x="5667250" y="672572"/>
                  <a:chExt cx="2726700" cy="1463700"/>
                </a:xfrm>
              </p:grpSpPr>
              <p:sp>
                <p:nvSpPr>
                  <p:cNvPr id="170" name="Google Shape;170;p21"/>
                  <p:cNvSpPr/>
                  <p:nvPr/>
                </p:nvSpPr>
                <p:spPr>
                  <a:xfrm>
                    <a:off x="5667250" y="672572"/>
                    <a:ext cx="2726700" cy="369300"/>
                  </a:xfrm>
                  <a:prstGeom prst="rect">
                    <a:avLst/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900"/>
                      <a:t>linear(Input Size - 4096, Output Size - 4096)</a:t>
                    </a:r>
                    <a:endParaRPr sz="900"/>
                  </a:p>
                </p:txBody>
              </p:sp>
              <p:cxnSp>
                <p:nvCxnSpPr>
                  <p:cNvPr id="174" name="Google Shape;174;p21"/>
                  <p:cNvCxnSpPr>
                    <a:stCxn id="170" idx="2"/>
                    <a:endCxn id="175" idx="0"/>
                  </p:cNvCxnSpPr>
                  <p:nvPr/>
                </p:nvCxnSpPr>
                <p:spPr>
                  <a:xfrm>
                    <a:off x="7030600" y="1041872"/>
                    <a:ext cx="0" cy="10944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sp>
                <p:nvSpPr>
                  <p:cNvPr id="176" name="Google Shape;176;p21"/>
                  <p:cNvSpPr/>
                  <p:nvPr/>
                </p:nvSpPr>
                <p:spPr>
                  <a:xfrm>
                    <a:off x="6726550" y="1205974"/>
                    <a:ext cx="6081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ReLU</a:t>
                    </a:r>
                    <a:endParaRPr sz="1200"/>
                  </a:p>
                </p:txBody>
              </p:sp>
              <p:sp>
                <p:nvSpPr>
                  <p:cNvPr id="177" name="Google Shape;177;p21"/>
                  <p:cNvSpPr/>
                  <p:nvPr/>
                </p:nvSpPr>
                <p:spPr>
                  <a:xfrm>
                    <a:off x="6467950" y="1671046"/>
                    <a:ext cx="11253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Dropout - 0.5</a:t>
                    </a:r>
                    <a:endParaRPr sz="1200"/>
                  </a:p>
                </p:txBody>
              </p:sp>
            </p:grpSp>
            <p:sp>
              <p:nvSpPr>
                <p:cNvPr id="175" name="Google Shape;175;p21"/>
                <p:cNvSpPr/>
                <p:nvPr/>
              </p:nvSpPr>
              <p:spPr>
                <a:xfrm>
                  <a:off x="5633650" y="3819500"/>
                  <a:ext cx="2793900" cy="369300"/>
                </a:xfrm>
                <a:prstGeom prst="rect">
                  <a:avLst/>
                </a:prstGeom>
                <a:solidFill>
                  <a:schemeClr val="lt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900"/>
                    <a:t>linear(Input Size - 4096, Output Size - 4)</a:t>
                  </a:r>
                  <a:endParaRPr sz="900"/>
                </a:p>
              </p:txBody>
            </p:sp>
          </p:grpSp>
          <p:sp>
            <p:nvSpPr>
              <p:cNvPr id="178" name="Google Shape;178;p21"/>
              <p:cNvSpPr/>
              <p:nvPr/>
            </p:nvSpPr>
            <p:spPr>
              <a:xfrm>
                <a:off x="6112200" y="662575"/>
                <a:ext cx="2668500" cy="3069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Conv2d(Input Size - N, Output Size - 512)</a:t>
                </a:r>
                <a:endParaRPr sz="900"/>
              </a:p>
            </p:txBody>
          </p:sp>
        </p:grpSp>
        <p:sp>
          <p:nvSpPr>
            <p:cNvPr id="179" name="Google Shape;179;p21"/>
            <p:cNvSpPr/>
            <p:nvPr/>
          </p:nvSpPr>
          <p:spPr>
            <a:xfrm>
              <a:off x="7070400" y="969475"/>
              <a:ext cx="680100" cy="2940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Flatten</a:t>
              </a:r>
              <a:endParaRPr sz="120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